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18"/>
  </p:notesMasterIdLst>
  <p:sldIdLst>
    <p:sldId id="398" r:id="rId3"/>
    <p:sldId id="399" r:id="rId4"/>
    <p:sldId id="831" r:id="rId5"/>
    <p:sldId id="421" r:id="rId6"/>
    <p:sldId id="822" r:id="rId7"/>
    <p:sldId id="823" r:id="rId8"/>
    <p:sldId id="826" r:id="rId9"/>
    <p:sldId id="827" r:id="rId10"/>
    <p:sldId id="828" r:id="rId11"/>
    <p:sldId id="829" r:id="rId12"/>
    <p:sldId id="830" r:id="rId13"/>
    <p:sldId id="824" r:id="rId14"/>
    <p:sldId id="400" r:id="rId15"/>
    <p:sldId id="832" r:id="rId16"/>
    <p:sldId id="812" r:id="rId1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ED2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977" autoAdjust="0"/>
  </p:normalViewPr>
  <p:slideViewPr>
    <p:cSldViewPr>
      <p:cViewPr varScale="1">
        <p:scale>
          <a:sx n="72" d="100"/>
          <a:sy n="72" d="100"/>
        </p:scale>
        <p:origin x="179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27/02/2023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27/02/2023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27/02/2023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27/02/2023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27/02/2023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9821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27/02/2023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27/02/2023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27/02/2023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27/02/2023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27/02/2023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27/02/2023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27/02/2023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27/02/2023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27/02/2023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27/02/2023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27/02/2023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27/02/2023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27/02/2023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27/02/2023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27/02/2023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tinkercad.com/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a Eletrônica – O Resistor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17E3FD9-FC64-BFEB-C8A1-F59FD3B4D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56792"/>
            <a:ext cx="5990461" cy="408608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330386-DFB5-DE11-688C-AE34C3184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1556792"/>
            <a:ext cx="1837141" cy="189034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58CE99D-E242-9C44-9A05-3F7D82134B6F}"/>
              </a:ext>
            </a:extLst>
          </p:cNvPr>
          <p:cNvSpPr txBox="1"/>
          <p:nvPr/>
        </p:nvSpPr>
        <p:spPr>
          <a:xfrm>
            <a:off x="6232652" y="3356390"/>
            <a:ext cx="2911348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1 – </a:t>
            </a:r>
            <a:r>
              <a:rPr lang="en-US" dirty="0" err="1">
                <a:latin typeface="Gotham HTF Light"/>
                <a:cs typeface="Gotham HTF Light"/>
              </a:rPr>
              <a:t>Marrom</a:t>
            </a:r>
            <a:r>
              <a:rPr lang="en-US" dirty="0">
                <a:latin typeface="Gotham HTF Light"/>
                <a:cs typeface="Gotham HTF Light"/>
              </a:rPr>
              <a:t> = 1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2 – Preto      = 0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3 – </a:t>
            </a:r>
            <a:r>
              <a:rPr lang="en-US" dirty="0" err="1">
                <a:latin typeface="Gotham HTF Light"/>
                <a:cs typeface="Gotham HTF Light"/>
              </a:rPr>
              <a:t>Laranja</a:t>
            </a:r>
            <a:r>
              <a:rPr lang="en-US" dirty="0">
                <a:latin typeface="Gotham HTF Light"/>
                <a:cs typeface="Gotham HTF Light"/>
              </a:rPr>
              <a:t>   = 10</a:t>
            </a:r>
            <a:r>
              <a:rPr lang="en-US" baseline="30000" dirty="0">
                <a:latin typeface="Gotham HTF Light"/>
                <a:cs typeface="Gotham HTF Light"/>
              </a:rPr>
              <a:t>3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4 – </a:t>
            </a:r>
            <a:r>
              <a:rPr lang="en-US" dirty="0" err="1">
                <a:latin typeface="Gotham HTF Light"/>
                <a:cs typeface="Gotham HTF Light"/>
              </a:rPr>
              <a:t>Dourado</a:t>
            </a:r>
            <a:r>
              <a:rPr lang="en-US" dirty="0">
                <a:latin typeface="Gotham HTF Light"/>
                <a:cs typeface="Gotham HTF Light"/>
              </a:rPr>
              <a:t> = ± 5%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10 x 10</a:t>
            </a:r>
            <a:r>
              <a:rPr lang="en-US" baseline="30000" dirty="0">
                <a:latin typeface="Gotham HTF Light"/>
                <a:cs typeface="Gotham HTF Light"/>
              </a:rPr>
              <a:t>3</a:t>
            </a:r>
            <a:r>
              <a:rPr lang="en-US" dirty="0">
                <a:latin typeface="Gotham HTF Light"/>
                <a:cs typeface="Gotham HTF Light"/>
              </a:rPr>
              <a:t> Ohms com 5%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Famoso 10K!</a:t>
            </a:r>
          </a:p>
        </p:txBody>
      </p:sp>
    </p:spTree>
    <p:extLst>
      <p:ext uri="{BB962C8B-B14F-4D97-AF65-F5344CB8AC3E}">
        <p14:creationId xmlns:p14="http://schemas.microsoft.com/office/powerpoint/2010/main" val="277359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a Eletrônica – O LED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4014659-35DB-3B3E-3D5C-25AA04A50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293" y="1268760"/>
            <a:ext cx="4667250" cy="48768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E0945EB-EC78-6A35-A2EA-19A9B40391B1}"/>
              </a:ext>
            </a:extLst>
          </p:cNvPr>
          <p:cNvSpPr txBox="1"/>
          <p:nvPr/>
        </p:nvSpPr>
        <p:spPr>
          <a:xfrm>
            <a:off x="470674" y="1700808"/>
            <a:ext cx="3957309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LED = Light-emitting diode;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É </a:t>
            </a:r>
            <a:r>
              <a:rPr lang="en-US" dirty="0" err="1">
                <a:latin typeface="Gotham HTF Light"/>
                <a:cs typeface="Gotham HTF Light"/>
              </a:rPr>
              <a:t>uma</a:t>
            </a:r>
            <a:r>
              <a:rPr lang="en-US" dirty="0">
                <a:latin typeface="Gotham HTF Light"/>
                <a:cs typeface="Gotham HTF Light"/>
              </a:rPr>
              <a:t> “</a:t>
            </a:r>
            <a:r>
              <a:rPr lang="en-US" dirty="0" err="1">
                <a:latin typeface="Gotham HTF Light"/>
                <a:cs typeface="Gotham HTF Light"/>
              </a:rPr>
              <a:t>luzinha</a:t>
            </a:r>
            <a:r>
              <a:rPr lang="en-US" dirty="0">
                <a:latin typeface="Gotham HTF Light"/>
                <a:cs typeface="Gotham HTF Light"/>
              </a:rPr>
              <a:t>”;</a:t>
            </a:r>
            <a:endParaRPr lang="en-US" baseline="30000" dirty="0">
              <a:latin typeface="Gotham HTF Light"/>
              <a:cs typeface="Gotham HTF Light"/>
            </a:endParaRP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Possui</a:t>
            </a:r>
            <a:r>
              <a:rPr lang="en-US" dirty="0">
                <a:latin typeface="Gotham HTF Light"/>
                <a:cs typeface="Gotham HTF Light"/>
              </a:rPr>
              <a:t> um terminal </a:t>
            </a:r>
            <a:r>
              <a:rPr lang="en-US" dirty="0" err="1">
                <a:latin typeface="Gotham HTF Light"/>
                <a:cs typeface="Gotham HTF Light"/>
              </a:rPr>
              <a:t>Positivo</a:t>
            </a:r>
            <a:r>
              <a:rPr lang="en-US" dirty="0">
                <a:latin typeface="Gotham HTF Light"/>
                <a:cs typeface="Gotham HTF Light"/>
              </a:rPr>
              <a:t> e um </a:t>
            </a:r>
            <a:r>
              <a:rPr lang="en-US" dirty="0" err="1">
                <a:latin typeface="Gotham HTF Light"/>
                <a:cs typeface="Gotham HTF Light"/>
              </a:rPr>
              <a:t>Negativo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Geralmente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consome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poucos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mili</a:t>
            </a:r>
            <a:r>
              <a:rPr lang="en-US" dirty="0">
                <a:latin typeface="Gotham HTF Light"/>
                <a:cs typeface="Gotham HTF Light"/>
              </a:rPr>
              <a:t> amperes;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Vem </a:t>
            </a:r>
            <a:r>
              <a:rPr lang="en-US" dirty="0" err="1">
                <a:latin typeface="Gotham HTF Light"/>
                <a:cs typeface="Gotham HTF Light"/>
              </a:rPr>
              <a:t>em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várias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formas</a:t>
            </a:r>
            <a:r>
              <a:rPr lang="en-US" dirty="0">
                <a:latin typeface="Gotham HTF Light"/>
                <a:cs typeface="Gotham HTF Light"/>
              </a:rPr>
              <a:t> e cores;</a:t>
            </a:r>
          </a:p>
        </p:txBody>
      </p:sp>
    </p:spTree>
    <p:extLst>
      <p:ext uri="{BB962C8B-B14F-4D97-AF65-F5344CB8AC3E}">
        <p14:creationId xmlns:p14="http://schemas.microsoft.com/office/powerpoint/2010/main" val="14043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Simulação – Projeto 01: LED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Flasher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8B450EC-BD9E-B3E9-F9A4-3EC2C310C761}"/>
              </a:ext>
            </a:extLst>
          </p:cNvPr>
          <p:cNvSpPr txBox="1"/>
          <p:nvPr/>
        </p:nvSpPr>
        <p:spPr>
          <a:xfrm>
            <a:off x="228600" y="1307945"/>
            <a:ext cx="808781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Gotham HTF Light"/>
                <a:cs typeface="Gotham HTF Light"/>
              </a:rPr>
              <a:t>Tinkercad</a:t>
            </a:r>
            <a:r>
              <a:rPr lang="en-US" dirty="0">
                <a:latin typeface="Gotham HTF Light"/>
                <a:cs typeface="Gotham HTF Light"/>
              </a:rPr>
              <a:t>: </a:t>
            </a:r>
            <a:r>
              <a:rPr lang="en-US" dirty="0">
                <a:latin typeface="Gotham HTF Light"/>
                <a:cs typeface="Gotham HTF Light"/>
                <a:hlinkClick r:id="rId2"/>
              </a:rPr>
              <a:t>https://www.tinkercad.com/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endParaRPr lang="en-US" sz="1800" dirty="0">
              <a:latin typeface="Gotham HTF Light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29336D-6F76-DC15-1352-96D8BD191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134" y="1988840"/>
            <a:ext cx="5615732" cy="434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9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HANDS ON!!!</a:t>
            </a:r>
          </a:p>
        </p:txBody>
      </p:sp>
      <p:pic>
        <p:nvPicPr>
          <p:cNvPr id="3" name="Picture 4" descr="Resultado de imagem para nerd vector gif">
            <a:extLst>
              <a:ext uri="{FF2B5EF4-FFF2-40B4-BE49-F238E27FC236}">
                <a16:creationId xmlns:a16="http://schemas.microsoft.com/office/drawing/2014/main" id="{3163F6B6-0D0A-3BC8-952A-8EB824EE42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4784"/>
            <a:ext cx="5421403" cy="406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o código faz?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F8F80BC-7B34-76D2-798E-44CC2764C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057824"/>
            <a:ext cx="4742351" cy="474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0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has been designed using images from Flaticon.com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Images from Pokémon: The Pokémon Company</a:t>
            </a:r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Engenharia de Software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Edge </a:t>
            </a:r>
            <a:r>
              <a:rPr lang="pt-BR" sz="2000" cap="all" dirty="0" err="1">
                <a:solidFill>
                  <a:srgbClr val="91A3AD"/>
                </a:solidFill>
                <a:latin typeface="Gotham HTF Light"/>
              </a:rPr>
              <a:t>Computing</a:t>
            </a:r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 &amp; Computer Systems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02 – </a:t>
            </a:r>
            <a:r>
              <a:rPr lang="pt-BR" sz="3600" dirty="0" err="1">
                <a:solidFill>
                  <a:srgbClr val="ED265B"/>
                </a:solidFill>
                <a:latin typeface="Gotham HTF Medium"/>
              </a:rPr>
              <a:t>Flasher</a:t>
            </a:r>
            <a:r>
              <a:rPr lang="pt-BR" sz="3600" dirty="0">
                <a:solidFill>
                  <a:srgbClr val="ED265B"/>
                </a:solidFill>
                <a:latin typeface="Gotham HTF Medium"/>
              </a:rPr>
              <a:t> no Simulador e Hands-On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1098788" y="1528900"/>
            <a:ext cx="4625340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Introdução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Conhecendo</a:t>
            </a:r>
            <a:r>
              <a:rPr lang="en-US" dirty="0">
                <a:latin typeface="Gotham HTF Light"/>
                <a:cs typeface="Gotham HTF Light"/>
              </a:rPr>
              <a:t> o Arduino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Conhecendo</a:t>
            </a:r>
            <a:r>
              <a:rPr lang="en-US" dirty="0">
                <a:latin typeface="Gotham HTF Light"/>
                <a:cs typeface="Gotham HTF Light"/>
              </a:rPr>
              <a:t> a </a:t>
            </a:r>
            <a:r>
              <a:rPr lang="en-US" dirty="0" err="1">
                <a:latin typeface="Gotham HTF Light"/>
                <a:cs typeface="Gotham HTF Light"/>
              </a:rPr>
              <a:t>Eletrônica</a:t>
            </a:r>
            <a:r>
              <a:rPr lang="en-US" dirty="0">
                <a:latin typeface="Gotham HTF Light"/>
                <a:cs typeface="Gotham HTF Light"/>
              </a:rPr>
              <a:t> 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Simulação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Hands-ON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O que o Código </a:t>
            </a:r>
            <a:r>
              <a:rPr lang="en-US" dirty="0" err="1">
                <a:latin typeface="Gotham HTF Light"/>
                <a:cs typeface="Gotham HTF Light"/>
              </a:rPr>
              <a:t>Faz</a:t>
            </a:r>
            <a:r>
              <a:rPr lang="en-US" dirty="0">
                <a:latin typeface="Gotham HTF Light"/>
                <a:cs typeface="Gotham HTF Light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Gotham HTF Light"/>
              <a:cs typeface="Gotham HTF Light"/>
            </a:endParaRPr>
          </a:p>
        </p:txBody>
      </p:sp>
      <p:pic>
        <p:nvPicPr>
          <p:cNvPr id="2" name="Google Shape;82;p18">
            <a:extLst>
              <a:ext uri="{FF2B5EF4-FFF2-40B4-BE49-F238E27FC236}">
                <a16:creationId xmlns:a16="http://schemas.microsoft.com/office/drawing/2014/main" id="{3691AC1D-3573-E7EE-BE2A-EE05192401A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8064" y="170080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13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8B450EC-BD9E-B3E9-F9A4-3EC2C310C761}"/>
              </a:ext>
            </a:extLst>
          </p:cNvPr>
          <p:cNvSpPr txBox="1"/>
          <p:nvPr/>
        </p:nvSpPr>
        <p:spPr>
          <a:xfrm>
            <a:off x="228600" y="1124744"/>
            <a:ext cx="8087816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latin typeface="Gotham HTF Light"/>
                <a:cs typeface="Gotham HTF Light"/>
              </a:rPr>
              <a:t>Vamos</a:t>
            </a:r>
            <a:r>
              <a:rPr lang="en-US" sz="1800" dirty="0">
                <a:latin typeface="Gotham HTF Light"/>
                <a:cs typeface="Gotham HTF Light"/>
              </a:rPr>
              <a:t> </a:t>
            </a:r>
            <a:r>
              <a:rPr lang="en-US" sz="1800" dirty="0" err="1">
                <a:latin typeface="Gotham HTF Light"/>
                <a:cs typeface="Gotham HTF Light"/>
              </a:rPr>
              <a:t>conhecer</a:t>
            </a:r>
            <a:r>
              <a:rPr lang="en-US" sz="1800" dirty="0">
                <a:latin typeface="Gotham HTF Light"/>
                <a:cs typeface="Gotham HTF Light"/>
              </a:rPr>
              <a:t> a Plataforma Arduino;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latin typeface="Gotham HTF Light"/>
                <a:cs typeface="Gotham HTF Light"/>
              </a:rPr>
              <a:t>Vamos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aprender</a:t>
            </a:r>
            <a:r>
              <a:rPr lang="en-US" dirty="0">
                <a:latin typeface="Gotham HTF Light"/>
                <a:cs typeface="Gotham HTF Light"/>
              </a:rPr>
              <a:t> o que é um Resistor e um LED;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latin typeface="Gotham HTF Light"/>
                <a:cs typeface="Gotham HTF Light"/>
              </a:rPr>
              <a:t>Vamos</a:t>
            </a:r>
            <a:r>
              <a:rPr lang="en-US" sz="1800" dirty="0">
                <a:latin typeface="Gotham HTF Light"/>
                <a:cs typeface="Gotham HTF Light"/>
              </a:rPr>
              <a:t> </a:t>
            </a:r>
            <a:r>
              <a:rPr lang="en-US" sz="1800" dirty="0" err="1">
                <a:latin typeface="Gotham HTF Light"/>
                <a:cs typeface="Gotham HTF Light"/>
              </a:rPr>
              <a:t>aprender</a:t>
            </a:r>
            <a:r>
              <a:rPr lang="en-US" sz="1800" dirty="0">
                <a:latin typeface="Gotham HTF Light"/>
                <a:cs typeface="Gotham HTF Light"/>
              </a:rPr>
              <a:t> a usar um </a:t>
            </a:r>
            <a:r>
              <a:rPr lang="en-US" sz="1800" dirty="0" err="1">
                <a:latin typeface="Gotham HTF Light"/>
                <a:cs typeface="Gotham HTF Light"/>
              </a:rPr>
              <a:t>ProtoBoard</a:t>
            </a:r>
            <a:r>
              <a:rPr lang="en-US" sz="1800" dirty="0">
                <a:latin typeface="Gotham HTF Light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latin typeface="Gotham HTF Light"/>
                <a:cs typeface="Gotham HTF Light"/>
              </a:rPr>
              <a:t>Vamos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conhecer</a:t>
            </a:r>
            <a:r>
              <a:rPr lang="en-US" dirty="0">
                <a:latin typeface="Gotham HTF Light"/>
                <a:cs typeface="Gotham HTF Light"/>
              </a:rPr>
              <a:t> a Plataforma de </a:t>
            </a:r>
            <a:r>
              <a:rPr lang="en-US" dirty="0" err="1">
                <a:latin typeface="Gotham HTF Light"/>
                <a:cs typeface="Gotham HTF Light"/>
              </a:rPr>
              <a:t>simulação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latin typeface="Gotham HTF Light"/>
                <a:cs typeface="Gotham HTF Light"/>
              </a:rPr>
              <a:t>Vamos</a:t>
            </a:r>
            <a:r>
              <a:rPr lang="en-US" sz="1800" dirty="0">
                <a:latin typeface="Gotham HTF Light"/>
                <a:cs typeface="Gotham HTF Light"/>
              </a:rPr>
              <a:t> </a:t>
            </a:r>
            <a:r>
              <a:rPr lang="en-US" sz="1800" dirty="0" err="1">
                <a:latin typeface="Gotham HTF Light"/>
                <a:cs typeface="Gotham HTF Light"/>
              </a:rPr>
              <a:t>pôr</a:t>
            </a:r>
            <a:r>
              <a:rPr lang="en-US" sz="1800" dirty="0">
                <a:latin typeface="Gotham HTF Light"/>
                <a:cs typeface="Gotham HTF Light"/>
              </a:rPr>
              <a:t> a </a:t>
            </a:r>
            <a:r>
              <a:rPr lang="en-US" sz="1800" dirty="0" err="1">
                <a:latin typeface="Gotham HTF Light"/>
                <a:cs typeface="Gotham HTF Light"/>
              </a:rPr>
              <a:t>mão</a:t>
            </a:r>
            <a:r>
              <a:rPr lang="en-US" sz="1800" dirty="0">
                <a:latin typeface="Gotham HTF Light"/>
                <a:cs typeface="Gotham HTF Light"/>
              </a:rPr>
              <a:t> </a:t>
            </a:r>
            <a:r>
              <a:rPr lang="en-US" sz="1800" dirty="0" err="1">
                <a:latin typeface="Gotham HTF Light"/>
                <a:cs typeface="Gotham HTF Light"/>
              </a:rPr>
              <a:t>na</a:t>
            </a:r>
            <a:r>
              <a:rPr lang="en-US" sz="1800" dirty="0">
                <a:latin typeface="Gotham HTF Light"/>
                <a:cs typeface="Gotham HTF Light"/>
              </a:rPr>
              <a:t> </a:t>
            </a:r>
            <a:r>
              <a:rPr lang="en-US" sz="1800" dirty="0" err="1">
                <a:latin typeface="Gotham HTF Light"/>
                <a:cs typeface="Gotham HTF Light"/>
              </a:rPr>
              <a:t>massa</a:t>
            </a:r>
            <a:r>
              <a:rPr lang="en-US" sz="1800" dirty="0">
                <a:latin typeface="Gotham HTF Light"/>
                <a:cs typeface="Gotham HTF Ligh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831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o Arduino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B99D19-043D-27BC-2A2A-D437E5995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22976" y="1537564"/>
            <a:ext cx="4498048" cy="4248472"/>
          </a:xfrm>
          <a:prstGeom prst="rect">
            <a:avLst/>
          </a:prstGeom>
        </p:spPr>
      </p:pic>
      <p:sp>
        <p:nvSpPr>
          <p:cNvPr id="8" name="Chave Direita 7">
            <a:extLst>
              <a:ext uri="{FF2B5EF4-FFF2-40B4-BE49-F238E27FC236}">
                <a16:creationId xmlns:a16="http://schemas.microsoft.com/office/drawing/2014/main" id="{398697C0-6326-6643-E90E-08B4C231CA7B}"/>
              </a:ext>
            </a:extLst>
          </p:cNvPr>
          <p:cNvSpPr/>
          <p:nvPr/>
        </p:nvSpPr>
        <p:spPr>
          <a:xfrm flipH="1">
            <a:off x="2267744" y="3429000"/>
            <a:ext cx="556790" cy="1080120"/>
          </a:xfrm>
          <a:prstGeom prst="rightBrace">
            <a:avLst/>
          </a:prstGeom>
          <a:ln w="38100">
            <a:solidFill>
              <a:srgbClr val="ED26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D145B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43A10F0-917F-11A6-7305-224FE3C374F7}"/>
              </a:ext>
            </a:extLst>
          </p:cNvPr>
          <p:cNvSpPr txBox="1"/>
          <p:nvPr/>
        </p:nvSpPr>
        <p:spPr>
          <a:xfrm>
            <a:off x="1421832" y="3573016"/>
            <a:ext cx="1116801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Gotham HTF Light"/>
                <a:cs typeface="Gotham HTF Light"/>
              </a:rPr>
              <a:t>Power</a:t>
            </a:r>
            <a:endParaRPr lang="en-US" sz="1200" dirty="0">
              <a:latin typeface="Gotham HTF Light"/>
              <a:cs typeface="Gotham HTF Light"/>
            </a:endParaRPr>
          </a:p>
        </p:txBody>
      </p:sp>
      <p:sp>
        <p:nvSpPr>
          <p:cNvPr id="11" name="Chave Direita 10">
            <a:extLst>
              <a:ext uri="{FF2B5EF4-FFF2-40B4-BE49-F238E27FC236}">
                <a16:creationId xmlns:a16="http://schemas.microsoft.com/office/drawing/2014/main" id="{1E740506-2262-72A5-E125-4BC97739768E}"/>
              </a:ext>
            </a:extLst>
          </p:cNvPr>
          <p:cNvSpPr/>
          <p:nvPr/>
        </p:nvSpPr>
        <p:spPr>
          <a:xfrm flipH="1">
            <a:off x="2267744" y="4725144"/>
            <a:ext cx="556790" cy="936104"/>
          </a:xfrm>
          <a:prstGeom prst="rightBrace">
            <a:avLst/>
          </a:prstGeom>
          <a:ln w="38100">
            <a:solidFill>
              <a:srgbClr val="ED26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D145B"/>
              </a:solidFill>
            </a:endParaRPr>
          </a:p>
        </p:txBody>
      </p:sp>
      <p:sp>
        <p:nvSpPr>
          <p:cNvPr id="12" name="Chave Direita 11">
            <a:extLst>
              <a:ext uri="{FF2B5EF4-FFF2-40B4-BE49-F238E27FC236}">
                <a16:creationId xmlns:a16="http://schemas.microsoft.com/office/drawing/2014/main" id="{05843F6F-5EF6-2BA5-BD16-217CA6AB23A9}"/>
              </a:ext>
            </a:extLst>
          </p:cNvPr>
          <p:cNvSpPr/>
          <p:nvPr/>
        </p:nvSpPr>
        <p:spPr>
          <a:xfrm>
            <a:off x="6012160" y="3429000"/>
            <a:ext cx="412772" cy="1872208"/>
          </a:xfrm>
          <a:prstGeom prst="rightBrace">
            <a:avLst/>
          </a:prstGeom>
          <a:ln w="38100">
            <a:solidFill>
              <a:srgbClr val="ED26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D145B"/>
              </a:solidFill>
            </a:endParaRPr>
          </a:p>
        </p:txBody>
      </p:sp>
      <p:sp>
        <p:nvSpPr>
          <p:cNvPr id="13" name="Chave Direita 12">
            <a:extLst>
              <a:ext uri="{FF2B5EF4-FFF2-40B4-BE49-F238E27FC236}">
                <a16:creationId xmlns:a16="http://schemas.microsoft.com/office/drawing/2014/main" id="{8C1DC055-76C3-3267-3CB0-5D3FFB8E8138}"/>
              </a:ext>
            </a:extLst>
          </p:cNvPr>
          <p:cNvSpPr/>
          <p:nvPr/>
        </p:nvSpPr>
        <p:spPr>
          <a:xfrm>
            <a:off x="6031436" y="5373216"/>
            <a:ext cx="412772" cy="288032"/>
          </a:xfrm>
          <a:prstGeom prst="rightBrace">
            <a:avLst/>
          </a:prstGeom>
          <a:ln w="38100">
            <a:solidFill>
              <a:srgbClr val="ED26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D145B"/>
              </a:solidFill>
            </a:endParaRPr>
          </a:p>
        </p:txBody>
      </p:sp>
      <p:sp>
        <p:nvSpPr>
          <p:cNvPr id="14" name="Chave Direita 13">
            <a:extLst>
              <a:ext uri="{FF2B5EF4-FFF2-40B4-BE49-F238E27FC236}">
                <a16:creationId xmlns:a16="http://schemas.microsoft.com/office/drawing/2014/main" id="{BA909446-5B8D-D855-8D04-494DF3AFF91A}"/>
              </a:ext>
            </a:extLst>
          </p:cNvPr>
          <p:cNvSpPr/>
          <p:nvPr/>
        </p:nvSpPr>
        <p:spPr>
          <a:xfrm>
            <a:off x="6012160" y="2924944"/>
            <a:ext cx="412772" cy="288032"/>
          </a:xfrm>
          <a:prstGeom prst="rightBrace">
            <a:avLst/>
          </a:prstGeom>
          <a:ln w="38100">
            <a:solidFill>
              <a:srgbClr val="ED26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D145B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E8E1FDF-A001-0FAF-16DC-FD6E7D769080}"/>
              </a:ext>
            </a:extLst>
          </p:cNvPr>
          <p:cNvSpPr txBox="1"/>
          <p:nvPr/>
        </p:nvSpPr>
        <p:spPr>
          <a:xfrm>
            <a:off x="251520" y="4866924"/>
            <a:ext cx="244827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Gotham HTF Light"/>
                <a:cs typeface="Gotham HTF Light"/>
              </a:rPr>
              <a:t>Portas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Analógicas</a:t>
            </a:r>
            <a:endParaRPr lang="en-US" sz="1200" dirty="0">
              <a:latin typeface="Gotham HTF Light"/>
              <a:cs typeface="Gotham HTF Ligh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100C470-FA4A-8EBA-4A26-29B0F420FFEE}"/>
              </a:ext>
            </a:extLst>
          </p:cNvPr>
          <p:cNvSpPr txBox="1"/>
          <p:nvPr/>
        </p:nvSpPr>
        <p:spPr>
          <a:xfrm>
            <a:off x="6424932" y="4002828"/>
            <a:ext cx="244827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Gotham HTF Light"/>
                <a:cs typeface="Gotham HTF Light"/>
              </a:rPr>
              <a:t>Portas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Digitais</a:t>
            </a:r>
            <a:endParaRPr lang="en-US" sz="1200" dirty="0">
              <a:latin typeface="Gotham HTF Light"/>
              <a:cs typeface="Gotham HTF Light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9A867BB-90F9-E75B-F82E-49F7E79F112F}"/>
              </a:ext>
            </a:extLst>
          </p:cNvPr>
          <p:cNvSpPr txBox="1"/>
          <p:nvPr/>
        </p:nvSpPr>
        <p:spPr>
          <a:xfrm>
            <a:off x="6444208" y="5157192"/>
            <a:ext cx="244827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Gotham HTF Light"/>
                <a:cs typeface="Gotham HTF Light"/>
              </a:rPr>
              <a:t>Comunicação</a:t>
            </a:r>
            <a:r>
              <a:rPr lang="en-US" sz="2000" dirty="0">
                <a:latin typeface="Gotham HTF Light"/>
                <a:cs typeface="Gotham HTF Light"/>
              </a:rPr>
              <a:t> Serial</a:t>
            </a:r>
            <a:endParaRPr lang="en-US" sz="1200" dirty="0">
              <a:latin typeface="Gotham HTF Light"/>
              <a:cs typeface="Gotham HTF Light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C7A9063-7D71-4512-AFC6-80B48BA21517}"/>
              </a:ext>
            </a:extLst>
          </p:cNvPr>
          <p:cNvSpPr txBox="1"/>
          <p:nvPr/>
        </p:nvSpPr>
        <p:spPr>
          <a:xfrm>
            <a:off x="6516216" y="2708920"/>
            <a:ext cx="244827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Gotham HTF Light"/>
                <a:cs typeface="Gotham HTF Light"/>
              </a:rPr>
              <a:t>Comunicação</a:t>
            </a:r>
            <a:r>
              <a:rPr lang="en-US" sz="2000" dirty="0">
                <a:latin typeface="Gotham HTF Light"/>
                <a:cs typeface="Gotham HTF Light"/>
              </a:rPr>
              <a:t> i2c</a:t>
            </a:r>
            <a:endParaRPr lang="en-US" sz="1200" dirty="0">
              <a:latin typeface="Gotham HTF Light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894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a Eletrônica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C4E48F-EF82-37E6-CBBC-CF50F4E40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196752"/>
            <a:ext cx="5125127" cy="483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4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a Eletrônica - Protoboard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06A117-7E2D-2BA2-EF7D-2ADCF3C78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060848"/>
            <a:ext cx="4605299" cy="300724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9EBF655-3BE7-552F-4E5C-45AB666FC81A}"/>
              </a:ext>
            </a:extLst>
          </p:cNvPr>
          <p:cNvSpPr txBox="1"/>
          <p:nvPr/>
        </p:nvSpPr>
        <p:spPr>
          <a:xfrm>
            <a:off x="5148064" y="1772816"/>
            <a:ext cx="3600400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Matriz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contatos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elétricos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As </a:t>
            </a:r>
            <a:r>
              <a:rPr lang="en-US" dirty="0" err="1">
                <a:latin typeface="Gotham HTF Light"/>
                <a:cs typeface="Gotham HTF Light"/>
              </a:rPr>
              <a:t>Extremidades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são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ligadas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na</a:t>
            </a:r>
            <a:r>
              <a:rPr lang="en-US" dirty="0">
                <a:latin typeface="Gotham HTF Light"/>
                <a:cs typeface="Gotham HTF Light"/>
              </a:rPr>
              <a:t> horizontal e </a:t>
            </a:r>
            <a:r>
              <a:rPr lang="en-US" dirty="0" err="1">
                <a:latin typeface="Gotham HTF Light"/>
                <a:cs typeface="Gotham HTF Light"/>
              </a:rPr>
              <a:t>servem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como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pontos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alimentação</a:t>
            </a:r>
            <a:r>
              <a:rPr lang="en-US" dirty="0">
                <a:latin typeface="Gotham HTF Light"/>
                <a:cs typeface="Gotham HTF Light"/>
              </a:rPr>
              <a:t> (VCC e GND);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O interior segue </a:t>
            </a:r>
            <a:r>
              <a:rPr lang="en-US" dirty="0" err="1">
                <a:latin typeface="Gotham HTF Light"/>
                <a:cs typeface="Gotham HTF Light"/>
              </a:rPr>
              <a:t>uma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matriz</a:t>
            </a:r>
            <a:r>
              <a:rPr lang="en-US" dirty="0">
                <a:latin typeface="Gotham HTF Light"/>
                <a:cs typeface="Gotham HTF Light"/>
              </a:rPr>
              <a:t> vertical, </a:t>
            </a:r>
            <a:r>
              <a:rPr lang="en-US" dirty="0" err="1">
                <a:latin typeface="Gotham HTF Light"/>
                <a:cs typeface="Gotham HTF Light"/>
              </a:rPr>
              <a:t>ligando</a:t>
            </a:r>
            <a:r>
              <a:rPr lang="en-US" dirty="0">
                <a:latin typeface="Gotham HTF Light"/>
                <a:cs typeface="Gotham HTF Light"/>
              </a:rPr>
              <a:t> 5 </a:t>
            </a:r>
            <a:r>
              <a:rPr lang="en-US" dirty="0" err="1">
                <a:latin typeface="Gotham HTF Light"/>
                <a:cs typeface="Gotham HTF Light"/>
              </a:rPr>
              <a:t>pontos</a:t>
            </a:r>
            <a:r>
              <a:rPr lang="en-US" dirty="0">
                <a:latin typeface="Gotham HTF Light"/>
                <a:cs typeface="Gotham HTF Light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A </a:t>
            </a:r>
            <a:r>
              <a:rPr lang="en-US" dirty="0" err="1">
                <a:latin typeface="Gotham HTF Light"/>
                <a:cs typeface="Gotham HTF Light"/>
              </a:rPr>
              <a:t>matriz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cima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não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fala</a:t>
            </a:r>
            <a:r>
              <a:rPr lang="en-US" dirty="0">
                <a:latin typeface="Gotham HTF Light"/>
                <a:cs typeface="Gotham HTF Light"/>
              </a:rPr>
              <a:t> com a </a:t>
            </a:r>
            <a:r>
              <a:rPr lang="en-US" dirty="0" err="1">
                <a:latin typeface="Gotham HTF Light"/>
                <a:cs typeface="Gotham HTF Light"/>
              </a:rPr>
              <a:t>matriz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baixo</a:t>
            </a:r>
            <a:r>
              <a:rPr lang="en-US" dirty="0">
                <a:latin typeface="Gotham HTF Light"/>
                <a:cs typeface="Gotham HTF Ligh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926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a Eletrônica – O Resistor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9EBF655-3BE7-552F-4E5C-45AB666FC81A}"/>
              </a:ext>
            </a:extLst>
          </p:cNvPr>
          <p:cNvSpPr txBox="1"/>
          <p:nvPr/>
        </p:nvSpPr>
        <p:spPr>
          <a:xfrm>
            <a:off x="4572000" y="1700808"/>
            <a:ext cx="4392488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Componente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eletrônico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usado</a:t>
            </a:r>
            <a:r>
              <a:rPr lang="en-US" dirty="0">
                <a:latin typeface="Gotham HTF Light"/>
                <a:cs typeface="Gotham HTF Light"/>
              </a:rPr>
              <a:t> para </a:t>
            </a:r>
            <a:r>
              <a:rPr lang="en-US" dirty="0" err="1">
                <a:latin typeface="Gotham HTF Light"/>
                <a:cs typeface="Gotham HTF Light"/>
              </a:rPr>
              <a:t>limitar</a:t>
            </a:r>
            <a:r>
              <a:rPr lang="en-US" dirty="0">
                <a:latin typeface="Gotham HTF Light"/>
                <a:cs typeface="Gotham HTF Light"/>
              </a:rPr>
              <a:t> a </a:t>
            </a:r>
            <a:r>
              <a:rPr lang="en-US" dirty="0" err="1">
                <a:latin typeface="Gotham HTF Light"/>
                <a:cs typeface="Gotham HTF Light"/>
              </a:rPr>
              <a:t>passagem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correte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elétrica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Causam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uma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queda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tensão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controlada</a:t>
            </a:r>
            <a:r>
              <a:rPr lang="en-US" dirty="0">
                <a:latin typeface="Gotham HTF Light"/>
                <a:cs typeface="Gotham HTF Light"/>
              </a:rPr>
              <a:t> no </a:t>
            </a:r>
            <a:r>
              <a:rPr lang="en-US" dirty="0" err="1">
                <a:latin typeface="Gotham HTF Light"/>
                <a:cs typeface="Gotham HTF Light"/>
              </a:rPr>
              <a:t>circuito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eletrônico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Sua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medida</a:t>
            </a:r>
            <a:r>
              <a:rPr lang="en-US" dirty="0">
                <a:latin typeface="Gotham HTF Light"/>
                <a:cs typeface="Gotham HTF Light"/>
              </a:rPr>
              <a:t> é </a:t>
            </a:r>
            <a:r>
              <a:rPr lang="en-US" dirty="0" err="1">
                <a:latin typeface="Gotham HTF Light"/>
                <a:cs typeface="Gotham HTF Light"/>
              </a:rPr>
              <a:t>em</a:t>
            </a:r>
            <a:r>
              <a:rPr lang="en-US" dirty="0">
                <a:latin typeface="Gotham HTF Light"/>
                <a:cs typeface="Gotham HTF Light"/>
              </a:rPr>
              <a:t> Ohms e </a:t>
            </a:r>
            <a:r>
              <a:rPr lang="en-US" dirty="0" err="1">
                <a:latin typeface="Gotham HTF Light"/>
                <a:cs typeface="Gotham HTF Light"/>
              </a:rPr>
              <a:t>são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regidos</a:t>
            </a:r>
            <a:r>
              <a:rPr lang="en-US" dirty="0">
                <a:latin typeface="Gotham HTF Light"/>
                <a:cs typeface="Gotham HTF Light"/>
              </a:rPr>
              <a:t> pela Lei de Ohm;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Possuem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muitos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valores</a:t>
            </a:r>
            <a:r>
              <a:rPr lang="en-US" dirty="0">
                <a:latin typeface="Gotham HTF Light"/>
                <a:cs typeface="Gotham HTF Light"/>
              </a:rPr>
              <a:t> e </a:t>
            </a:r>
            <a:r>
              <a:rPr lang="en-US" dirty="0" err="1">
                <a:latin typeface="Gotham HTF Light"/>
                <a:cs typeface="Gotham HTF Light"/>
              </a:rPr>
              <a:t>são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identificados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por</a:t>
            </a:r>
            <a:r>
              <a:rPr lang="en-US" dirty="0">
                <a:latin typeface="Gotham HTF Light"/>
                <a:cs typeface="Gotham HTF Light"/>
              </a:rPr>
              <a:t> um Código de Cores;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Também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são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usados</a:t>
            </a:r>
            <a:r>
              <a:rPr lang="en-US" dirty="0">
                <a:latin typeface="Gotham HTF Light"/>
                <a:cs typeface="Gotham HTF Light"/>
              </a:rPr>
              <a:t> para </a:t>
            </a:r>
            <a:r>
              <a:rPr lang="en-US" dirty="0" err="1">
                <a:latin typeface="Gotham HTF Light"/>
                <a:cs typeface="Gotham HTF Light"/>
              </a:rPr>
              <a:t>esquentar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alguma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coisa</a:t>
            </a:r>
            <a:r>
              <a:rPr lang="en-US" dirty="0">
                <a:latin typeface="Gotham HTF Light"/>
                <a:cs typeface="Gotham HTF Light"/>
              </a:rPr>
              <a:t> (</a:t>
            </a:r>
            <a:r>
              <a:rPr lang="en-US" dirty="0" err="1">
                <a:latin typeface="Gotham HTF Light"/>
                <a:cs typeface="Gotham HTF Light"/>
              </a:rPr>
              <a:t>chuveiro</a:t>
            </a:r>
            <a:r>
              <a:rPr lang="en-US" dirty="0">
                <a:latin typeface="Gotham HTF Light"/>
                <a:cs typeface="Gotham HTF Light"/>
              </a:rPr>
              <a:t>);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A3DE076-E106-2DAA-9889-C742941389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21" y="2060848"/>
            <a:ext cx="3878814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1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a Eletrônica – O Resistor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F8CECF5A-DC02-175D-0030-739E253CF9E6}"/>
                  </a:ext>
                </a:extLst>
              </p:cNvPr>
              <p:cNvSpPr txBox="1"/>
              <p:nvPr/>
            </p:nvSpPr>
            <p:spPr>
              <a:xfrm>
                <a:off x="683568" y="1772816"/>
                <a:ext cx="243175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𝐿𝐸𝐼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𝑂𝐻𝑀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F8CECF5A-DC02-175D-0030-739E253CF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772816"/>
                <a:ext cx="2431756" cy="5167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420F9883-61FF-5DE3-F1EF-FB0AE641692B}"/>
              </a:ext>
            </a:extLst>
          </p:cNvPr>
          <p:cNvSpPr txBox="1"/>
          <p:nvPr/>
        </p:nvSpPr>
        <p:spPr>
          <a:xfrm>
            <a:off x="467544" y="2348880"/>
            <a:ext cx="590465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R = </a:t>
            </a:r>
            <a:r>
              <a:rPr lang="en-US" sz="1600" dirty="0" err="1">
                <a:latin typeface="Gotham HTF Light"/>
                <a:cs typeface="Gotham HTF Light"/>
              </a:rPr>
              <a:t>Resistência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Elétrica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em</a:t>
            </a:r>
            <a:r>
              <a:rPr lang="en-US" sz="1600" dirty="0">
                <a:latin typeface="Gotham HTF Light"/>
                <a:cs typeface="Gotham HTF Light"/>
              </a:rPr>
              <a:t> Ohms(</a:t>
            </a:r>
            <a:r>
              <a:rPr lang="el-GR" sz="1600" dirty="0">
                <a:latin typeface="Gotham HTF Light"/>
                <a:cs typeface="Gotham HTF Light"/>
              </a:rPr>
              <a:t>Ω</a:t>
            </a:r>
            <a:r>
              <a:rPr lang="pt-BR" sz="1600" dirty="0">
                <a:latin typeface="Gotham HTF Light"/>
                <a:cs typeface="Gotham HTF Light"/>
              </a:rPr>
              <a:t>);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600" dirty="0">
                <a:latin typeface="Gotham HTF Light"/>
                <a:cs typeface="Gotham HTF Light"/>
              </a:rPr>
              <a:t>V = Queda de tensão no resistor em Volts (V);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600" dirty="0">
                <a:latin typeface="Gotham HTF Light"/>
                <a:cs typeface="Gotham HTF Light"/>
              </a:rPr>
              <a:t>I = Corrente elétrica que passa pelo resistor em Amperes (A);</a:t>
            </a:r>
            <a:endParaRPr lang="en-US" sz="1600" dirty="0">
              <a:latin typeface="Gotham HTF Light"/>
              <a:cs typeface="Gotham HTF Ligh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27EF08E-D13F-B2D7-8E7E-2E4CD10D93E5}"/>
              </a:ext>
            </a:extLst>
          </p:cNvPr>
          <p:cNvSpPr txBox="1"/>
          <p:nvPr/>
        </p:nvSpPr>
        <p:spPr>
          <a:xfrm>
            <a:off x="467544" y="3779055"/>
            <a:ext cx="8136904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600" dirty="0">
                <a:latin typeface="Gotham HTF Light"/>
                <a:cs typeface="Gotham HTF Light"/>
              </a:rPr>
              <a:t>Exemplo: Qual resistor eu devo usar para ligar um LED que consome 20mA a 3,3 Volts?</a:t>
            </a:r>
            <a:endParaRPr lang="en-US" sz="1600" dirty="0">
              <a:latin typeface="Gotham HTF Light"/>
              <a:cs typeface="Gotham HTF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F09AEFDA-13D5-165F-8746-CEA50656F0A8}"/>
                  </a:ext>
                </a:extLst>
              </p:cNvPr>
              <p:cNvSpPr txBox="1"/>
              <p:nvPr/>
            </p:nvSpPr>
            <p:spPr>
              <a:xfrm>
                <a:off x="1436181" y="4509120"/>
                <a:ext cx="5728107" cy="549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𝐿𝐸𝐼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𝑂𝐻𝑀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3,3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0,020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=165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𝑂h𝑚𝑠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F09AEFDA-13D5-165F-8746-CEA50656F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181" y="4509120"/>
                <a:ext cx="5728107" cy="549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2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7087</TotalTime>
  <Words>431</Words>
  <Application>Microsoft Office PowerPoint</Application>
  <PresentationFormat>Apresentação na tela (4:3)</PresentationFormat>
  <Paragraphs>64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15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Gotham HTF</vt:lpstr>
      <vt:lpstr>Gotham HTF Light</vt:lpstr>
      <vt:lpstr>Gotham HTF Medium</vt:lpstr>
      <vt:lpstr>Proxima Nova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407</cp:revision>
  <dcterms:created xsi:type="dcterms:W3CDTF">2018-08-18T04:32:45Z</dcterms:created>
  <dcterms:modified xsi:type="dcterms:W3CDTF">2023-02-27T18:06:18Z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